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78" r:id="rId5"/>
    <p:sldId id="271" r:id="rId6"/>
    <p:sldId id="380" r:id="rId7"/>
    <p:sldId id="393" r:id="rId8"/>
    <p:sldId id="394" r:id="rId9"/>
    <p:sldId id="342" r:id="rId10"/>
    <p:sldId id="27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8E"/>
    <a:srgbClr val="009F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34"/>
    <p:restoredTop sz="93539"/>
  </p:normalViewPr>
  <p:slideViewPr>
    <p:cSldViewPr snapToGrid="0" snapToObjects="1">
      <p:cViewPr varScale="1">
        <p:scale>
          <a:sx n="92" d="100"/>
          <a:sy n="92" d="100"/>
        </p:scale>
        <p:origin x="45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43" d="100"/>
          <a:sy n="143" d="100"/>
        </p:scale>
        <p:origin x="2960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Gazda" userId="d247700f35d28b66" providerId="LiveId" clId="{08031AA1-0C23-4123-A5CD-606832607A49}"/>
    <pc:docChg chg="custSel modSld">
      <pc:chgData name="David Gazda" userId="d247700f35d28b66" providerId="LiveId" clId="{08031AA1-0C23-4123-A5CD-606832607A49}" dt="2023-06-08T10:14:05.463" v="412" actId="20577"/>
      <pc:docMkLst>
        <pc:docMk/>
      </pc:docMkLst>
      <pc:sldChg chg="modSp mod">
        <pc:chgData name="David Gazda" userId="d247700f35d28b66" providerId="LiveId" clId="{08031AA1-0C23-4123-A5CD-606832607A49}" dt="2023-06-07T15:33:23.945" v="41" actId="20577"/>
        <pc:sldMkLst>
          <pc:docMk/>
          <pc:sldMk cId="0" sldId="271"/>
        </pc:sldMkLst>
        <pc:spChg chg="mod">
          <ac:chgData name="David Gazda" userId="d247700f35d28b66" providerId="LiveId" clId="{08031AA1-0C23-4123-A5CD-606832607A49}" dt="2023-06-07T15:31:30.787" v="29" actId="20577"/>
          <ac:spMkLst>
            <pc:docMk/>
            <pc:sldMk cId="0" sldId="271"/>
            <ac:spMk id="2" creationId="{C7548164-E265-DB5E-C1A3-7A81B3387EFC}"/>
          </ac:spMkLst>
        </pc:spChg>
        <pc:spChg chg="mod">
          <ac:chgData name="David Gazda" userId="d247700f35d28b66" providerId="LiveId" clId="{08031AA1-0C23-4123-A5CD-606832607A49}" dt="2023-06-07T15:29:53.297" v="9" actId="20577"/>
          <ac:spMkLst>
            <pc:docMk/>
            <pc:sldMk cId="0" sldId="271"/>
            <ac:spMk id="3" creationId="{1068D5D3-CA9F-4309-A80B-5504D3BF2A0A}"/>
          </ac:spMkLst>
        </pc:spChg>
        <pc:spChg chg="mod">
          <ac:chgData name="David Gazda" userId="d247700f35d28b66" providerId="LiveId" clId="{08031AA1-0C23-4123-A5CD-606832607A49}" dt="2023-06-07T15:33:23.945" v="41" actId="20577"/>
          <ac:spMkLst>
            <pc:docMk/>
            <pc:sldMk cId="0" sldId="271"/>
            <ac:spMk id="6" creationId="{F4DF94DB-E70C-4269-885A-1A7EFA39C7B1}"/>
          </ac:spMkLst>
        </pc:spChg>
        <pc:spChg chg="mod">
          <ac:chgData name="David Gazda" userId="d247700f35d28b66" providerId="LiveId" clId="{08031AA1-0C23-4123-A5CD-606832607A49}" dt="2023-06-07T15:30:36.377" v="17" actId="20577"/>
          <ac:spMkLst>
            <pc:docMk/>
            <pc:sldMk cId="0" sldId="271"/>
            <ac:spMk id="9219" creationId="{F08D7687-7577-439C-8802-8C6E983732D3}"/>
          </ac:spMkLst>
        </pc:spChg>
      </pc:sldChg>
      <pc:sldChg chg="modSp mod">
        <pc:chgData name="David Gazda" userId="d247700f35d28b66" providerId="LiveId" clId="{08031AA1-0C23-4123-A5CD-606832607A49}" dt="2023-06-07T15:29:41.162" v="4" actId="20577"/>
        <pc:sldMkLst>
          <pc:docMk/>
          <pc:sldMk cId="2898644639" sldId="278"/>
        </pc:sldMkLst>
        <pc:spChg chg="mod">
          <ac:chgData name="David Gazda" userId="d247700f35d28b66" providerId="LiveId" clId="{08031AA1-0C23-4123-A5CD-606832607A49}" dt="2023-06-07T15:29:41.162" v="4" actId="20577"/>
          <ac:spMkLst>
            <pc:docMk/>
            <pc:sldMk cId="2898644639" sldId="278"/>
            <ac:spMk id="3" creationId="{43E9C02A-984B-4548-A0E0-6C6B462DEAEC}"/>
          </ac:spMkLst>
        </pc:spChg>
      </pc:sldChg>
      <pc:sldChg chg="modSp mod">
        <pc:chgData name="David Gazda" userId="d247700f35d28b66" providerId="LiveId" clId="{08031AA1-0C23-4123-A5CD-606832607A49}" dt="2023-06-07T15:39:02.424" v="306" actId="20577"/>
        <pc:sldMkLst>
          <pc:docMk/>
          <pc:sldMk cId="0" sldId="342"/>
        </pc:sldMkLst>
        <pc:spChg chg="mod">
          <ac:chgData name="David Gazda" userId="d247700f35d28b66" providerId="LiveId" clId="{08031AA1-0C23-4123-A5CD-606832607A49}" dt="2023-06-07T15:38:36.568" v="288" actId="20577"/>
          <ac:spMkLst>
            <pc:docMk/>
            <pc:sldMk cId="0" sldId="342"/>
            <ac:spMk id="7" creationId="{85263BD0-28B8-44CB-ACE4-B46031678E99}"/>
          </ac:spMkLst>
        </pc:spChg>
        <pc:spChg chg="mod">
          <ac:chgData name="David Gazda" userId="d247700f35d28b66" providerId="LiveId" clId="{08031AA1-0C23-4123-A5CD-606832607A49}" dt="2023-06-07T15:39:02.424" v="306" actId="20577"/>
          <ac:spMkLst>
            <pc:docMk/>
            <pc:sldMk cId="0" sldId="342"/>
            <ac:spMk id="17410" creationId="{3A81895E-C190-402E-B89C-DD518F1C1E6D}"/>
          </ac:spMkLst>
        </pc:spChg>
      </pc:sldChg>
      <pc:sldChg chg="modSp mod">
        <pc:chgData name="David Gazda" userId="d247700f35d28b66" providerId="LiveId" clId="{08031AA1-0C23-4123-A5CD-606832607A49}" dt="2023-06-07T15:37:31.797" v="252" actId="20577"/>
        <pc:sldMkLst>
          <pc:docMk/>
          <pc:sldMk cId="0" sldId="380"/>
        </pc:sldMkLst>
        <pc:spChg chg="mod">
          <ac:chgData name="David Gazda" userId="d247700f35d28b66" providerId="LiveId" clId="{08031AA1-0C23-4123-A5CD-606832607A49}" dt="2023-06-07T15:37:31.797" v="252" actId="20577"/>
          <ac:spMkLst>
            <pc:docMk/>
            <pc:sldMk cId="0" sldId="380"/>
            <ac:spMk id="4" creationId="{F0FEF2CB-F336-4D78-B287-CE957D16C823}"/>
          </ac:spMkLst>
        </pc:spChg>
        <pc:spChg chg="mod">
          <ac:chgData name="David Gazda" userId="d247700f35d28b66" providerId="LiveId" clId="{08031AA1-0C23-4123-A5CD-606832607A49}" dt="2023-06-07T15:33:40.774" v="46" actId="20577"/>
          <ac:spMkLst>
            <pc:docMk/>
            <pc:sldMk cId="0" sldId="380"/>
            <ac:spMk id="9" creationId="{ADAECBA7-EC1F-4E89-A7EA-0D155CF7A4FE}"/>
          </ac:spMkLst>
        </pc:spChg>
        <pc:spChg chg="mod">
          <ac:chgData name="David Gazda" userId="d247700f35d28b66" providerId="LiveId" clId="{08031AA1-0C23-4123-A5CD-606832607A49}" dt="2023-06-07T15:35:00.649" v="64" actId="6549"/>
          <ac:spMkLst>
            <pc:docMk/>
            <pc:sldMk cId="0" sldId="380"/>
            <ac:spMk id="11267" creationId="{9AB05A62-07F3-4F00-A78F-33B53DE1613E}"/>
          </ac:spMkLst>
        </pc:spChg>
      </pc:sldChg>
      <pc:sldChg chg="modSp mod">
        <pc:chgData name="David Gazda" userId="d247700f35d28b66" providerId="LiveId" clId="{08031AA1-0C23-4123-A5CD-606832607A49}" dt="2023-06-07T15:38:00.908" v="267" actId="20577"/>
        <pc:sldMkLst>
          <pc:docMk/>
          <pc:sldMk cId="0" sldId="393"/>
        </pc:sldMkLst>
        <pc:spChg chg="mod">
          <ac:chgData name="David Gazda" userId="d247700f35d28b66" providerId="LiveId" clId="{08031AA1-0C23-4123-A5CD-606832607A49}" dt="2023-06-07T15:37:48.423" v="257" actId="20577"/>
          <ac:spMkLst>
            <pc:docMk/>
            <pc:sldMk cId="0" sldId="393"/>
            <ac:spMk id="6" creationId="{1294F06E-153D-4225-8228-693736B6D22F}"/>
          </ac:spMkLst>
        </pc:spChg>
        <pc:spChg chg="mod">
          <ac:chgData name="David Gazda" userId="d247700f35d28b66" providerId="LiveId" clId="{08031AA1-0C23-4123-A5CD-606832607A49}" dt="2023-06-07T15:38:00.908" v="267" actId="20577"/>
          <ac:spMkLst>
            <pc:docMk/>
            <pc:sldMk cId="0" sldId="393"/>
            <ac:spMk id="13315" creationId="{6E0FE897-A69F-4DC6-9DE1-8776E9799C3D}"/>
          </ac:spMkLst>
        </pc:spChg>
      </pc:sldChg>
      <pc:sldChg chg="modSp mod">
        <pc:chgData name="David Gazda" userId="d247700f35d28b66" providerId="LiveId" clId="{08031AA1-0C23-4123-A5CD-606832607A49}" dt="2023-06-08T10:14:05.463" v="412" actId="20577"/>
        <pc:sldMkLst>
          <pc:docMk/>
          <pc:sldMk cId="0" sldId="394"/>
        </pc:sldMkLst>
        <pc:spChg chg="mod">
          <ac:chgData name="David Gazda" userId="d247700f35d28b66" providerId="LiveId" clId="{08031AA1-0C23-4123-A5CD-606832607A49}" dt="2023-06-07T15:38:26.768" v="283" actId="20577"/>
          <ac:spMkLst>
            <pc:docMk/>
            <pc:sldMk cId="0" sldId="394"/>
            <ac:spMk id="6" creationId="{FB6B8D43-9661-4A11-B33F-9859285C508D}"/>
          </ac:spMkLst>
        </pc:spChg>
        <pc:graphicFrameChg chg="modGraphic">
          <ac:chgData name="David Gazda" userId="d247700f35d28b66" providerId="LiveId" clId="{08031AA1-0C23-4123-A5CD-606832607A49}" dt="2023-06-08T10:14:05.463" v="412" actId="20577"/>
          <ac:graphicFrameMkLst>
            <pc:docMk/>
            <pc:sldMk cId="0" sldId="394"/>
            <ac:graphicFrameMk id="7" creationId="{B44FDAC7-8001-416F-9A8C-CE80A6C2B8AE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626C4DF-8DF1-F548-A592-C05C769D39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D4A561-AE7D-0548-B3D8-E9F6D0C392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17295-B49E-5144-BE52-C014D55017B6}" type="datetimeFigureOut">
              <a:t>7/17/2023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87A1AC-7FB5-0B45-A936-28883AD3E7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3ED1-94EF-5543-BACA-4DED65779EE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B7C23C-DA1F-C94F-A1EC-EDEDB69242D2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8252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C4B50-990E-F048-90FD-B21A836181DE}" type="datetimeFigureOut">
              <a:t>7/17/2023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EC7B00-2C71-854A-A0CC-02BB0E6D7306}" type="slidenum"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0163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1522B108-93A4-4C34-9AAF-50A7E418DA9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E4127427-3CCB-4920-94AA-3043443A63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D23264C5-002C-4854-80DA-8BE3AB9CE9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1988" indent="-2540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19175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27163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6738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39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11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083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55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231636A-5F9B-445F-9381-74323699FD5F}" type="slidenum">
              <a:rPr lang="en-GB" altLang="en-US" sz="1000" smtClean="0"/>
              <a:pPr>
                <a:spcBef>
                  <a:spcPct val="0"/>
                </a:spcBef>
              </a:pPr>
              <a:t>2</a:t>
            </a:fld>
            <a:endParaRPr lang="en-GB" altLang="en-US" sz="10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7BD7CD05-F8BB-46DE-9FA4-26F4FC5FC1A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B8EE774F-C2EE-4447-9C16-03579DC057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284C8B60-7707-4D67-95EE-EFDEFFA9D2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3575" indent="-2555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22350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31925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9913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71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43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115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87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5CD6801-4DB9-4AC5-89A4-E654331A99B7}" type="slidenum">
              <a:rPr lang="en-GB" altLang="en-US" sz="1000" smtClean="0"/>
              <a:pPr>
                <a:spcBef>
                  <a:spcPct val="0"/>
                </a:spcBef>
              </a:pPr>
              <a:t>3</a:t>
            </a:fld>
            <a:endParaRPr lang="en-GB" altLang="en-US" sz="10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CA9FF489-BFCD-4997-B32A-C065A24C58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CB5BC3F8-A917-4A54-9ED9-1E4112D4EE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B1DA86D2-CBC6-4A4A-9005-73456C8633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3575" indent="-255588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22350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31925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9913" indent="-203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71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43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115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8713" indent="-203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328B87C-27CE-4BF1-9C9D-ADAF7ACA05B4}" type="slidenum">
              <a:rPr lang="en-GB" altLang="en-US" sz="1000" smtClean="0"/>
              <a:pPr>
                <a:spcBef>
                  <a:spcPct val="0"/>
                </a:spcBef>
              </a:pPr>
              <a:t>4</a:t>
            </a:fld>
            <a:endParaRPr lang="en-GB" altLang="en-US" sz="10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969F3215-6714-434F-813B-3173FEB4C29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CD015355-F0F7-4825-863C-C0BA6914F0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8631C312-4D4F-4CA2-A960-0F30EFCDF8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612FBE6-3081-48C3-8F60-1F17B7D45703}" type="slidenum">
              <a:rPr lang="en-GB" altLang="en-US" smtClean="0">
                <a:latin typeface="Calibri" panose="020F0502020204030204" pitchFamily="34" charset="0"/>
              </a:rPr>
              <a:pPr/>
              <a:t>5</a:t>
            </a:fld>
            <a:endParaRPr lang="en-GB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4CB25320-D71D-4770-B23D-763008B8DC1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C9DEFE23-6FD0-4AA6-A24A-92E7E11D16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98BD77E0-C34F-4C33-94F5-7429F7B919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61988" indent="-2540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19175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427163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836738" indent="-201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2939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7511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2083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665538" indent="-2016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5AE3E75-7CB1-4A84-A2CE-BF15E3923F23}" type="slidenum">
              <a:rPr lang="en-GB" altLang="en-US" sz="1000" smtClean="0"/>
              <a:pPr>
                <a:spcBef>
                  <a:spcPct val="0"/>
                </a:spcBef>
              </a:pPr>
              <a:t>6</a:t>
            </a:fld>
            <a:endParaRPr lang="en-GB" altLang="en-US" sz="10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mag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F8318A8-7815-D640-B725-AC457E7ABD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090289"/>
          </a:xfrm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187576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B033CC-1BB0-E14B-93AC-16BB7C5D70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434204"/>
            <a:ext cx="7832872" cy="962305"/>
          </a:xfrm>
        </p:spPr>
        <p:txBody>
          <a:bodyPr anchor="t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3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3F6B9D-A50B-8749-80FA-2C9350B601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77600" y="363600"/>
            <a:ext cx="1126800" cy="792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 </a:t>
            </a:r>
            <a:endParaRPr lang="en-GB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C22434C-E8B8-EE4A-B27A-CCDAD9842E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9999" y="4627543"/>
            <a:ext cx="4303713" cy="1219076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 marL="271462" indent="0">
              <a:buNone/>
              <a:defRPr sz="2200">
                <a:solidFill>
                  <a:schemeClr val="bg1"/>
                </a:solidFill>
              </a:defRPr>
            </a:lvl2pPr>
            <a:lvl3pPr marL="577850" indent="0">
              <a:buNone/>
              <a:defRPr sz="2200">
                <a:solidFill>
                  <a:schemeClr val="bg1"/>
                </a:solidFill>
              </a:defRPr>
            </a:lvl3pPr>
            <a:lvl4pPr marL="895350" indent="0">
              <a:buNone/>
              <a:defRPr sz="2200">
                <a:solidFill>
                  <a:schemeClr val="bg1"/>
                </a:solidFill>
              </a:defRPr>
            </a:lvl4pPr>
            <a:lvl5pPr marL="1155700" indent="0">
              <a:buNone/>
              <a:defRPr sz="2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382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0">
            <a:extLst>
              <a:ext uri="{FF2B5EF4-FFF2-40B4-BE49-F238E27FC236}">
                <a16:creationId xmlns:a16="http://schemas.microsoft.com/office/drawing/2014/main" id="{04431726-8254-40C4-B122-C4723B9DC610}"/>
              </a:ext>
            </a:extLst>
          </p:cNvPr>
          <p:cNvSpPr txBox="1">
            <a:spLocks/>
          </p:cNvSpPr>
          <p:nvPr/>
        </p:nvSpPr>
        <p:spPr bwMode="auto">
          <a:xfrm>
            <a:off x="239185" y="6524626"/>
            <a:ext cx="673100" cy="3333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fld id="{F9CF1DE9-0CDC-467C-8BF1-F93186A249E3}" type="slidenum">
              <a:rPr lang="en-GB" altLang="en-US" sz="1200" smtClean="0">
                <a:solidFill>
                  <a:schemeClr val="bg1"/>
                </a:solidFill>
              </a:rPr>
              <a:pPr eaLnBrk="1" hangingPunct="1">
                <a:defRPr/>
              </a:pPr>
              <a:t>‹#›</a:t>
            </a:fld>
            <a:endParaRPr lang="en-GB" altLang="en-US" sz="1200" b="1" dirty="0">
              <a:solidFill>
                <a:schemeClr val="bg1"/>
              </a:solidFill>
            </a:endParaRPr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A8E2189F-24B6-4B20-8CB1-C9C746EA1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0" y="6524626"/>
            <a:ext cx="3649133" cy="3079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GB" sz="1400" b="1" dirty="0">
                <a:solidFill>
                  <a:schemeClr val="bg1"/>
                </a:solidFill>
              </a:rPr>
              <a:t>Energy Networks Association</a:t>
            </a:r>
            <a:endParaRPr lang="en-GB" sz="1400" dirty="0">
              <a:latin typeface="Calibri" panose="020F0502020204030204" pitchFamily="34" charset="0"/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idx="13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l">
              <a:defRPr sz="1600"/>
            </a:lvl1pPr>
            <a:lvl2pPr algn="l">
              <a:defRPr sz="1600"/>
            </a:lvl2pPr>
            <a:lvl3pPr algn="l">
              <a:defRPr sz="16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274838C-C885-4ADB-8E29-C9ED539D39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55700" y="187496"/>
            <a:ext cx="1126700" cy="79240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BABD148-2958-44AF-AD75-D91804DB5B4E}"/>
              </a:ext>
            </a:extLst>
          </p:cNvPr>
          <p:cNvSpPr/>
          <p:nvPr userDrawn="1"/>
        </p:nvSpPr>
        <p:spPr>
          <a:xfrm>
            <a:off x="0" y="6126163"/>
            <a:ext cx="12192000" cy="1476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CEB8740-CB77-4D60-AEAC-15124AAA94D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880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C1EBEA-6021-EA4F-BC22-34A978EACAB1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3C81DC-B219-0A42-BB33-8E76DD02D0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7600" y="365078"/>
            <a:ext cx="1126699" cy="7924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187576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B033CC-1BB0-E14B-93AC-16BB7C5D70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434204"/>
            <a:ext cx="7832872" cy="962305"/>
          </a:xfrm>
        </p:spPr>
        <p:txBody>
          <a:bodyPr anchor="t" anchorCtr="0">
            <a:normAutofit/>
          </a:bodyPr>
          <a:lstStyle>
            <a:lvl1pPr marL="0" indent="0" algn="l">
              <a:lnSpc>
                <a:spcPts val="4000"/>
              </a:lnSpc>
              <a:buNone/>
              <a:defRPr sz="3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C22434C-E8B8-EE4A-B27A-CCDAD9842E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9999" y="4627543"/>
            <a:ext cx="4303713" cy="1219076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bg1"/>
                </a:solidFill>
              </a:defRPr>
            </a:lvl1pPr>
            <a:lvl2pPr marL="271462" indent="0">
              <a:buNone/>
              <a:defRPr sz="2200">
                <a:solidFill>
                  <a:schemeClr val="bg1"/>
                </a:solidFill>
              </a:defRPr>
            </a:lvl2pPr>
            <a:lvl3pPr marL="577850" indent="0">
              <a:buNone/>
              <a:defRPr sz="2200">
                <a:solidFill>
                  <a:schemeClr val="bg1"/>
                </a:solidFill>
              </a:defRPr>
            </a:lvl3pPr>
            <a:lvl4pPr marL="895350" indent="0">
              <a:buNone/>
              <a:defRPr sz="2200">
                <a:solidFill>
                  <a:schemeClr val="bg1"/>
                </a:solidFill>
              </a:defRPr>
            </a:lvl4pPr>
            <a:lvl5pPr marL="1155700" indent="0">
              <a:buNone/>
              <a:defRPr sz="2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962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imag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FF8318A8-7815-D640-B725-AC457E7ABD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090289"/>
          </a:xfrm>
        </p:spPr>
        <p:txBody>
          <a:bodyPr/>
          <a:lstStyle/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352907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3F6B9D-A50B-8749-80FA-2C9350B601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0677600" y="363600"/>
            <a:ext cx="1126800" cy="792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756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blu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11A0B1D-523E-3643-8D18-C48F29FD37F9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18DD819-3839-D14E-982F-1E236F8FD4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7600" y="365078"/>
            <a:ext cx="1126699" cy="7924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721248D-5D42-A244-9FC8-52C5826373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9999" y="3529071"/>
            <a:ext cx="7832873" cy="1544003"/>
          </a:xfrm>
        </p:spPr>
        <p:txBody>
          <a:bodyPr anchor="b" anchorCtr="0"/>
          <a:lstStyle>
            <a:lvl1pPr algn="l">
              <a:lnSpc>
                <a:spcPts val="4000"/>
              </a:lnSpc>
              <a:defRPr sz="3400" u="sng" baseline="0">
                <a:solidFill>
                  <a:schemeClr val="bg1"/>
                </a:solidFill>
                <a:uFill>
                  <a:solidFill>
                    <a:schemeClr val="accent3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AD402E-2DD2-2E4F-B843-0F955424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t>‹#›</a:t>
            </a:fld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3892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White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800"/>
              </a:spcBef>
              <a:buClr>
                <a:schemeClr val="accent2"/>
              </a:buClr>
              <a:buNone/>
              <a:defRPr sz="1900" b="1">
                <a:solidFill>
                  <a:schemeClr val="tx2"/>
                </a:solidFill>
              </a:defRPr>
            </a:lvl1pPr>
            <a:lvl2pPr marL="7938" indent="0">
              <a:lnSpc>
                <a:spcPts val="2200"/>
              </a:lnSpc>
              <a:buClr>
                <a:schemeClr val="accent2"/>
              </a:buClr>
              <a:buNone/>
              <a:tabLst/>
              <a:defRPr sz="1900"/>
            </a:lvl2pPr>
            <a:lvl3pPr marL="266700" indent="-258763">
              <a:lnSpc>
                <a:spcPts val="2200"/>
              </a:lnSpc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900"/>
            </a:lvl3pPr>
            <a:lvl4pPr marL="533400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4pPr>
            <a:lvl5pPr marL="846138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629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ey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3621A0-B3EB-684D-AE09-E7151CA08E4F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800"/>
              </a:spcBef>
              <a:buClr>
                <a:schemeClr val="accent2"/>
              </a:buClr>
              <a:buNone/>
              <a:defRPr sz="1900" b="1">
                <a:solidFill>
                  <a:schemeClr val="tx2"/>
                </a:solidFill>
              </a:defRPr>
            </a:lvl1pPr>
            <a:lvl2pPr marL="7938" indent="0">
              <a:lnSpc>
                <a:spcPts val="2200"/>
              </a:lnSpc>
              <a:buClr>
                <a:schemeClr val="accent2"/>
              </a:buClr>
              <a:buNone/>
              <a:tabLst/>
              <a:defRPr sz="1900"/>
            </a:lvl2pPr>
            <a:lvl3pPr marL="266700" indent="-258763">
              <a:lnSpc>
                <a:spcPts val="2200"/>
              </a:lnSpc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900"/>
            </a:lvl3pPr>
            <a:lvl4pPr marL="533400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4pPr>
            <a:lvl5pPr marL="846138" indent="-266700">
              <a:lnSpc>
                <a:spcPts val="2200"/>
              </a:lnSpc>
              <a:buClr>
                <a:schemeClr val="accent4"/>
              </a:buClr>
              <a:tabLst/>
              <a:defRPr sz="19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1465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hree columns 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 numCol="3" spcCol="108000">
            <a:no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Clr>
                <a:schemeClr val="accent2"/>
              </a:buClr>
              <a:buNone/>
              <a:defRPr sz="1300" b="1">
                <a:solidFill>
                  <a:schemeClr val="tx2"/>
                </a:solidFill>
              </a:defRPr>
            </a:lvl1pPr>
            <a:lvl2pPr marL="7938" indent="0">
              <a:lnSpc>
                <a:spcPct val="110000"/>
              </a:lnSpc>
              <a:spcBef>
                <a:spcPts val="200"/>
              </a:spcBef>
              <a:buClr>
                <a:schemeClr val="accent2"/>
              </a:buClr>
              <a:buNone/>
              <a:tabLst/>
              <a:defRPr sz="1300"/>
            </a:lvl2pPr>
            <a:lvl3pPr marL="182563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300"/>
            </a:lvl3pPr>
            <a:lvl4pPr marL="404813" indent="-176213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4pPr>
            <a:lvl5pPr marL="625475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4713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hree columns grey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70D81AC-089D-5F48-AA68-F1E3BC03B92B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34A653-8FDE-5F49-ADAB-C03A5162F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</p:spPr>
        <p:txBody>
          <a:bodyPr lIns="0" tIns="0" rIns="0" bIns="0" anchor="b" anchorCtr="0">
            <a:noAutofit/>
          </a:bodyPr>
          <a:lstStyle>
            <a:lvl1pPr>
              <a:lnSpc>
                <a:spcPts val="3000"/>
              </a:lnSpc>
              <a:defRPr sz="2300" b="1" u="sng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A475-A348-374D-B18C-118C5AEDB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800000"/>
            <a:ext cx="11083554" cy="3960000"/>
          </a:xfrm>
        </p:spPr>
        <p:txBody>
          <a:bodyPr lIns="0" tIns="0" rIns="0" bIns="0" numCol="3" spcCol="108000">
            <a:no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Clr>
                <a:schemeClr val="accent2"/>
              </a:buClr>
              <a:buNone/>
              <a:defRPr sz="1300" b="1">
                <a:solidFill>
                  <a:schemeClr val="tx2"/>
                </a:solidFill>
              </a:defRPr>
            </a:lvl1pPr>
            <a:lvl2pPr marL="7938" indent="0">
              <a:lnSpc>
                <a:spcPct val="110000"/>
              </a:lnSpc>
              <a:spcBef>
                <a:spcPts val="200"/>
              </a:spcBef>
              <a:buClr>
                <a:schemeClr val="accent2"/>
              </a:buClr>
              <a:buNone/>
              <a:tabLst/>
              <a:defRPr sz="1300"/>
            </a:lvl2pPr>
            <a:lvl3pPr marL="182563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buFont typeface="Arial" panose="020B0604020202020204" pitchFamily="34" charset="0"/>
              <a:buChar char="•"/>
              <a:tabLst/>
              <a:defRPr sz="1300"/>
            </a:lvl3pPr>
            <a:lvl4pPr marL="404813" indent="-176213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4pPr>
            <a:lvl5pPr marL="625475" indent="-174625">
              <a:lnSpc>
                <a:spcPct val="110000"/>
              </a:lnSpc>
              <a:spcBef>
                <a:spcPts val="200"/>
              </a:spcBef>
              <a:buClr>
                <a:schemeClr val="accent4"/>
              </a:buClr>
              <a:tabLst/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79A15-C8A2-5C4C-98ED-9E626137A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77600" y="6320870"/>
            <a:ext cx="1125954" cy="360000"/>
          </a:xfrm>
        </p:spPr>
        <p:txBody>
          <a:bodyPr lIns="0" tIns="0" rIns="0" bIns="0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8B72161-520D-2C4A-B03B-980C579F629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676854" y="365078"/>
            <a:ext cx="1126700" cy="7924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A23EE6-B4BB-8645-9FAA-4BE374001DC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F62AA56-DB8A-7C4D-A8F3-2391B77030A2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939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editable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229CC56-CE9D-AC4A-88F4-E1F37208D035}"/>
              </a:ext>
            </a:extLst>
          </p:cNvPr>
          <p:cNvSpPr/>
          <p:nvPr userDrawn="1"/>
        </p:nvSpPr>
        <p:spPr>
          <a:xfrm>
            <a:off x="0" y="1"/>
            <a:ext cx="12192000" cy="60902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BADC050-BCFF-C545-AB53-D940716D90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000" y="2930856"/>
            <a:ext cx="1126699" cy="79240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6B9181D-D33F-CA4B-B2B9-9CDA6D722A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0000" y="6424258"/>
            <a:ext cx="1850665" cy="11844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C217BB90-548C-5F44-9CCF-3D8FECBFF29D}"/>
              </a:ext>
            </a:extLst>
          </p:cNvPr>
          <p:cNvSpPr/>
          <p:nvPr userDrawn="1"/>
        </p:nvSpPr>
        <p:spPr>
          <a:xfrm>
            <a:off x="0" y="6090289"/>
            <a:ext cx="12192000" cy="1835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90733C-3A1C-F541-A5D2-872F336705D9}"/>
              </a:ext>
            </a:extLst>
          </p:cNvPr>
          <p:cNvSpPr txBox="1"/>
          <p:nvPr userDrawn="1"/>
        </p:nvSpPr>
        <p:spPr>
          <a:xfrm>
            <a:off x="720000" y="4224991"/>
            <a:ext cx="2150650" cy="11541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 dirty="0">
                <a:solidFill>
                  <a:schemeClr val="bg1"/>
                </a:solidFill>
              </a:rPr>
              <a:t>Energy Networks Association</a:t>
            </a:r>
          </a:p>
          <a:p>
            <a:r>
              <a:rPr lang="en-GB" sz="1000" dirty="0">
                <a:solidFill>
                  <a:schemeClr val="bg1"/>
                </a:solidFill>
              </a:rPr>
              <a:t>4 More London Riverside</a:t>
            </a:r>
          </a:p>
          <a:p>
            <a:r>
              <a:rPr lang="en-GB" sz="1000" dirty="0">
                <a:solidFill>
                  <a:schemeClr val="bg1"/>
                </a:solidFill>
              </a:rPr>
              <a:t>London SE1 2AU</a:t>
            </a:r>
          </a:p>
          <a:p>
            <a:pPr>
              <a:spcAft>
                <a:spcPts val="600"/>
              </a:spcAft>
            </a:pPr>
            <a:r>
              <a:rPr lang="en-GB" sz="1000" dirty="0">
                <a:solidFill>
                  <a:schemeClr val="bg1"/>
                </a:solidFill>
              </a:rPr>
              <a:t>t. +44 (0)20 7706 5100 </a:t>
            </a:r>
          </a:p>
          <a:p>
            <a:r>
              <a:rPr lang="en-GB" sz="1000" dirty="0">
                <a:solidFill>
                  <a:schemeClr val="bg1"/>
                </a:solidFill>
              </a:rPr>
              <a:t>    @EnergyNetworks</a:t>
            </a:r>
          </a:p>
          <a:p>
            <a:r>
              <a:rPr lang="en-GB" sz="1000" b="1" dirty="0">
                <a:solidFill>
                  <a:schemeClr val="accent3"/>
                </a:solidFill>
              </a:rPr>
              <a:t>energynetworks.org</a:t>
            </a:r>
          </a:p>
          <a:p>
            <a:endParaRPr lang="en-GB" sz="10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000841-12F3-6E47-A63B-FFE74C0CC0C8}"/>
              </a:ext>
            </a:extLst>
          </p:cNvPr>
          <p:cNvSpPr txBox="1"/>
          <p:nvPr userDrawn="1"/>
        </p:nvSpPr>
        <p:spPr>
          <a:xfrm>
            <a:off x="720000" y="5621152"/>
            <a:ext cx="4134581" cy="2246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730" b="0" dirty="0">
                <a:solidFill>
                  <a:schemeClr val="bg1"/>
                </a:solidFill>
              </a:rPr>
              <a:t>Energy Networks Association Limited is a company registered in England &amp; Wales No. 04832301</a:t>
            </a:r>
          </a:p>
          <a:p>
            <a:r>
              <a:rPr lang="en-GB" sz="730" b="0" dirty="0">
                <a:solidFill>
                  <a:schemeClr val="bg1"/>
                </a:solidFill>
              </a:rPr>
              <a:t>Registered office: 4 More London Riverside, London SE1 2AU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E0176C1-3171-F14F-A2A7-072D0A4873B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20000" y="4949308"/>
            <a:ext cx="121375" cy="94403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BF64F1-74AF-8148-922B-93C1F8B124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0000" y="5389754"/>
            <a:ext cx="1355290" cy="200013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1pPr>
            <a:lvl2pPr marL="271462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2pPr>
            <a:lvl3pPr marL="57785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3pPr>
            <a:lvl4pPr marL="89535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4pPr>
            <a:lvl5pPr marL="1155700" indent="0">
              <a:lnSpc>
                <a:spcPct val="100000"/>
              </a:lnSpc>
              <a:spcBef>
                <a:spcPts val="0"/>
              </a:spcBef>
              <a:buNone/>
              <a:defRPr sz="73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381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DC6520-C769-8547-9F0B-AE80CB24F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8000"/>
            <a:ext cx="9000000" cy="936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43D08-9A52-454E-A52C-20C942309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1800000"/>
            <a:ext cx="11037600" cy="396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453E8-E7DC-A349-95CE-E1AA0F5F33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77600" y="6320870"/>
            <a:ext cx="10800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600">
                <a:solidFill>
                  <a:schemeClr val="accent1"/>
                </a:solidFill>
              </a:defRPr>
            </a:lvl1pPr>
          </a:lstStyle>
          <a:p>
            <a:fld id="{98FF217E-B86F-EA42-9607-BE163228A213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015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7" r:id="rId2"/>
    <p:sldLayoutId id="2147483654" r:id="rId3"/>
    <p:sldLayoutId id="2147483658" r:id="rId4"/>
    <p:sldLayoutId id="2147483650" r:id="rId5"/>
    <p:sldLayoutId id="2147483659" r:id="rId6"/>
    <p:sldLayoutId id="2147483655" r:id="rId7"/>
    <p:sldLayoutId id="2147483660" r:id="rId8"/>
    <p:sldLayoutId id="2147483656" r:id="rId9"/>
    <p:sldLayoutId id="2147483661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300" b="1" u="sng" kern="1200" baseline="0">
          <a:solidFill>
            <a:schemeClr val="accent1"/>
          </a:solidFill>
          <a:uFill>
            <a:solidFill>
              <a:schemeClr val="accent2"/>
            </a:solidFill>
          </a:u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271463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849313" indent="-271463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155700" indent="-260350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427163" indent="-271463" algn="l" defTabSz="914400" rtl="0" eaLnBrk="1" latinLnBrk="0" hangingPunct="1">
        <a:lnSpc>
          <a:spcPts val="2200"/>
        </a:lnSpc>
        <a:spcBef>
          <a:spcPts val="400"/>
        </a:spcBef>
        <a:buClr>
          <a:schemeClr val="accent4"/>
        </a:buClr>
        <a:buFont typeface="System Font Regular"/>
        <a:buChar char="–"/>
        <a:tabLst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ergynetworks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205D0-5B81-E54C-BC9C-1A5C8306C6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Energy Networks Association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E9C02A-984B-4548-A0E0-6C6B462DEA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434204"/>
            <a:ext cx="7832872" cy="1219076"/>
          </a:xfrm>
        </p:spPr>
        <p:txBody>
          <a:bodyPr/>
          <a:lstStyle/>
          <a:p>
            <a:r>
              <a:rPr lang="en-GB" dirty="0"/>
              <a:t>ENA TS 41-18 Issue 3 2023</a:t>
            </a:r>
          </a:p>
          <a:p>
            <a:r>
              <a:rPr lang="en-GB" dirty="0"/>
              <a:t>Revision 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76A9A-448E-8A4C-8353-C962B42D7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F217E-B86F-EA42-9607-BE163228A213}" type="slidenum">
              <a:rPr lang="en-GB"/>
              <a:t>1</a:t>
            </a:fld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1438FE-674C-F34A-A0A5-49094064CF7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June 2023</a:t>
            </a:r>
          </a:p>
        </p:txBody>
      </p:sp>
    </p:spTree>
    <p:extLst>
      <p:ext uri="{BB962C8B-B14F-4D97-AF65-F5344CB8AC3E}">
        <p14:creationId xmlns:p14="http://schemas.microsoft.com/office/powerpoint/2010/main" val="2898644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68D5D3-CA9F-4309-A80B-5504D3BF2A0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9564" y="188914"/>
            <a:ext cx="7129463" cy="719137"/>
          </a:xfrm>
        </p:spPr>
        <p:txBody>
          <a:bodyPr/>
          <a:lstStyle/>
          <a:p>
            <a:pPr eaLnBrk="1" hangingPunct="1">
              <a:defRPr/>
            </a:pPr>
            <a:r>
              <a:rPr sz="2400" dirty="0"/>
              <a:t>ENA </a:t>
            </a:r>
            <a:r>
              <a:rPr lang="en-GB" sz="2400" dirty="0"/>
              <a:t>TS 41-18 </a:t>
            </a:r>
            <a:r>
              <a:rPr sz="2400" dirty="0"/>
              <a:t>Issue </a:t>
            </a:r>
            <a:r>
              <a:rPr lang="en-GB" sz="2400" dirty="0"/>
              <a:t>3 </a:t>
            </a:r>
            <a:r>
              <a:rPr sz="2400" dirty="0"/>
              <a:t>202</a:t>
            </a:r>
            <a:r>
              <a:rPr lang="en-GB" sz="2400" dirty="0"/>
              <a:t>3</a:t>
            </a:r>
            <a:br>
              <a:rPr sz="2400" dirty="0"/>
            </a:br>
            <a:r>
              <a:rPr sz="2400" dirty="0"/>
              <a:t>Revision Summary</a:t>
            </a:r>
          </a:p>
        </p:txBody>
      </p:sp>
      <p:sp>
        <p:nvSpPr>
          <p:cNvPr id="9219" name="Text Box 6">
            <a:extLst>
              <a:ext uri="{FF2B5EF4-FFF2-40B4-BE49-F238E27FC236}">
                <a16:creationId xmlns:a16="http://schemas.microsoft.com/office/drawing/2014/main" id="{F08D7687-7577-439C-8802-8C6E983732D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631497" y="969419"/>
            <a:ext cx="8137525" cy="1523494"/>
          </a:xfrm>
          <a:ln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50000"/>
              </a:spcBef>
              <a:buNone/>
            </a:pPr>
            <a:r>
              <a:rPr lang="en-GB" sz="2400" b="1" u="sng" dirty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  <a:latin typeface="+mj-lt"/>
                <a:ea typeface="+mj-ea"/>
                <a:cs typeface="+mj-cs"/>
              </a:rPr>
              <a:t>Partial Discharge Testing of Bushings, Capacitors, Instrument Transformers and Switchgear of Rated Voltage 7.2 – 420 kV Inclusive</a:t>
            </a:r>
          </a:p>
          <a:p>
            <a:pPr algn="ctr">
              <a:lnSpc>
                <a:spcPct val="100000"/>
              </a:lnSpc>
              <a:spcBef>
                <a:spcPct val="50000"/>
              </a:spcBef>
              <a:buNone/>
            </a:pPr>
            <a:endParaRPr lang="en-GB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DE0859EF-37E6-49F9-AC95-4382E546A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069" y="2469930"/>
            <a:ext cx="11438731" cy="36933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sz="1800" b="1" dirty="0">
                <a:solidFill>
                  <a:schemeClr val="bg1"/>
                </a:solidFill>
                <a:cs typeface="Times New Roman" panose="02020603050405020304" pitchFamily="18" charset="0"/>
              </a:rPr>
              <a:t>Procurement of cables for use in substations  </a:t>
            </a: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F4DF94DB-E70C-4269-885A-1A7EFA39C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903" y="3118061"/>
            <a:ext cx="4946323" cy="160505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9388" lvl="1" indent="-179388">
              <a:lnSpc>
                <a:spcPct val="150000"/>
              </a:lnSpc>
              <a:spcBef>
                <a:spcPct val="0"/>
              </a:spcBef>
              <a:buNone/>
              <a:defRPr/>
            </a:pPr>
            <a:r>
              <a:rPr lang="en-US" altLang="en-US" sz="1800" b="1" dirty="0">
                <a:solidFill>
                  <a:srgbClr val="1F538D"/>
                </a:solidFill>
                <a:cs typeface="Times New Roman" panose="02020603050405020304" pitchFamily="18" charset="0"/>
              </a:rPr>
              <a:t>SCOPE</a:t>
            </a:r>
          </a:p>
          <a:p>
            <a:pPr>
              <a:spcBef>
                <a:spcPts val="500"/>
              </a:spcBef>
              <a:spcAft>
                <a:spcPts val="1000"/>
              </a:spcAft>
            </a:pPr>
            <a:r>
              <a:rPr lang="en-US" sz="1400" dirty="0">
                <a:solidFill>
                  <a:srgbClr val="1F538D"/>
                </a:solidFill>
                <a:cs typeface="Times New Roman" panose="02020603050405020304" pitchFamily="18" charset="0"/>
              </a:rPr>
              <a:t>This Specification details the partial discharge testing of specified equipment, following manufacturing. It details the levels of test voltage and permissible maximum discharge magnitude. </a:t>
            </a:r>
            <a:endParaRPr lang="en-GB" sz="1400" dirty="0">
              <a:solidFill>
                <a:srgbClr val="1F538D"/>
              </a:solidFill>
              <a:cs typeface="Times New Roman" panose="02020603050405020304" pitchFamily="18" charset="0"/>
            </a:endParaRPr>
          </a:p>
          <a:p>
            <a:pPr algn="l"/>
            <a:endParaRPr lang="en-GB" sz="1400" dirty="0">
              <a:solidFill>
                <a:srgbClr val="1F538D"/>
              </a:solidFill>
              <a:cs typeface="Times New Roman" panose="02020603050405020304" pitchFamily="18" charset="0"/>
            </a:endParaRPr>
          </a:p>
        </p:txBody>
      </p:sp>
      <p:sp>
        <p:nvSpPr>
          <p:cNvPr id="9223" name="Rectangle 1">
            <a:extLst>
              <a:ext uri="{FF2B5EF4-FFF2-40B4-BE49-F238E27FC236}">
                <a16:creationId xmlns:a16="http://schemas.microsoft.com/office/drawing/2014/main" id="{E1E841CD-CF13-4CC8-9B5E-67A94FFFA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984" y="1821800"/>
            <a:ext cx="229582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cs typeface="Times New Roman" panose="02020603050405020304" pitchFamily="18" charset="0"/>
              </a:rPr>
              <a:t>DOCUMENT PURPOSE</a:t>
            </a:r>
            <a:endParaRPr lang="en-GB" altLang="en-US" sz="1800" b="1" dirty="0">
              <a:solidFill>
                <a:srgbClr val="1F538D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171B638-E59B-4A14-8066-7B4E0DB892B7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2" name="Text Box 6">
            <a:extLst>
              <a:ext uri="{FF2B5EF4-FFF2-40B4-BE49-F238E27FC236}">
                <a16:creationId xmlns:a16="http://schemas.microsoft.com/office/drawing/2014/main" id="{C7548164-E265-DB5E-C1A3-7A81B3387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0259" y="3359134"/>
            <a:ext cx="4722320" cy="1305422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1" indent="0">
              <a:spcBef>
                <a:spcPct val="0"/>
              </a:spcBef>
              <a:buNone/>
              <a:defRPr/>
            </a:pPr>
            <a:r>
              <a:rPr lang="en-US" altLang="en-US" sz="1800" b="1" dirty="0">
                <a:solidFill>
                  <a:srgbClr val="1F538D"/>
                </a:solidFill>
                <a:cs typeface="Times New Roman" panose="02020603050405020304" pitchFamily="18" charset="0"/>
              </a:rPr>
              <a:t>HISTORY</a:t>
            </a:r>
          </a:p>
          <a:p>
            <a:pPr marL="285750" lvl="1" indent="-28575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400" dirty="0">
                <a:solidFill>
                  <a:srgbClr val="1F538D"/>
                </a:solidFill>
              </a:rPr>
              <a:t>First published 1991</a:t>
            </a:r>
          </a:p>
          <a:p>
            <a:pPr marL="285750" lvl="1" indent="-28575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400" dirty="0">
                <a:solidFill>
                  <a:srgbClr val="1F538D"/>
                </a:solidFill>
              </a:rPr>
              <a:t>Last revised 2011</a:t>
            </a:r>
          </a:p>
          <a:p>
            <a:pPr marL="285750" lvl="1" indent="-285750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1400" dirty="0">
                <a:solidFill>
                  <a:srgbClr val="1F538D"/>
                </a:solidFill>
              </a:rPr>
              <a:t>2022: Medium revision as detailed in this presentation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6">
            <a:extLst>
              <a:ext uri="{FF2B5EF4-FFF2-40B4-BE49-F238E27FC236}">
                <a16:creationId xmlns:a16="http://schemas.microsoft.com/office/drawing/2014/main" id="{9AB05A62-07F3-4F00-A78F-33B53DE161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505" y="1328737"/>
            <a:ext cx="8068924" cy="275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19138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09625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0795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Summary of Amendments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solidFill>
                  <a:srgbClr val="00598E"/>
                </a:solidFill>
                <a:cs typeface="Calibri" panose="020F0502020204030204" pitchFamily="34" charset="0"/>
              </a:rPr>
              <a:t>Introduction to document amended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solidFill>
                  <a:srgbClr val="00598E"/>
                </a:solidFill>
                <a:cs typeface="Calibri" panose="020F0502020204030204" pitchFamily="34" charset="0"/>
              </a:rPr>
              <a:t>Clause Terms and definitions updated in line with other DNO documents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solidFill>
                  <a:srgbClr val="00598E"/>
                </a:solidFill>
                <a:cs typeface="Calibri" panose="020F0502020204030204" pitchFamily="34" charset="0"/>
              </a:rPr>
              <a:t>References to out of date documents withdrawn 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solidFill>
                  <a:srgbClr val="00598E"/>
                </a:solidFill>
                <a:cs typeface="Calibri" panose="020F0502020204030204" pitchFamily="34" charset="0"/>
              </a:rPr>
              <a:t>Tables re written for clarity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solidFill>
                  <a:srgbClr val="00598E"/>
                </a:solidFill>
                <a:cs typeface="Calibri" panose="020F0502020204030204" pitchFamily="34" charset="0"/>
              </a:rPr>
              <a:t>Annex , B, and C updated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endParaRPr lang="en-GB" altLang="en-US" sz="1900" dirty="0">
              <a:solidFill>
                <a:srgbClr val="00598E"/>
              </a:solidFill>
              <a:cs typeface="Calibri" panose="020F0502020204030204" pitchFamily="34" charset="0"/>
            </a:endParaRPr>
          </a:p>
          <a:p>
            <a:pPr lvl="1">
              <a:spcBef>
                <a:spcPts val="600"/>
              </a:spcBef>
              <a:buFont typeface="Symbol" panose="05050102010706020507" pitchFamily="18" charset="2"/>
              <a:buChar char=""/>
            </a:pPr>
            <a:endParaRPr lang="en-GB" altLang="en-US" sz="1400" dirty="0">
              <a:solidFill>
                <a:srgbClr val="1F538D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F0FEF2CB-F336-4D78-B287-CE957D16C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2" y="2781301"/>
            <a:ext cx="2952750" cy="292387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Updated to reference current relevant documents</a:t>
            </a:r>
          </a:p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The update and agreement to keep this document is aimed more at exciting or retrofit equipment</a:t>
            </a:r>
          </a:p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Other specifications maybe more applicable to new equipment</a:t>
            </a:r>
          </a:p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b="1" dirty="0">
                <a:solidFill>
                  <a:schemeClr val="bg1"/>
                </a:solidFill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 Box 6">
            <a:extLst>
              <a:ext uri="{FF2B5EF4-FFF2-40B4-BE49-F238E27FC236}">
                <a16:creationId xmlns:a16="http://schemas.microsoft.com/office/drawing/2014/main" id="{31C03EEF-D6B9-4EE5-846C-D7BD00377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1745" y="1805783"/>
            <a:ext cx="2952750" cy="369887"/>
          </a:xfrm>
          <a:prstGeom prst="rect">
            <a:avLst/>
          </a:prstGeom>
          <a:solidFill>
            <a:srgbClr val="92D050"/>
          </a:solid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GB" altLang="en-US" sz="1800" b="1" dirty="0">
                <a:cs typeface="Times New Roman" panose="02020603050405020304" pitchFamily="18" charset="0"/>
              </a:rPr>
              <a:t>Medium</a:t>
            </a:r>
          </a:p>
        </p:txBody>
      </p:sp>
      <p:sp>
        <p:nvSpPr>
          <p:cNvPr id="11270" name="Rectangle 1">
            <a:extLst>
              <a:ext uri="{FF2B5EF4-FFF2-40B4-BE49-F238E27FC236}">
                <a16:creationId xmlns:a16="http://schemas.microsoft.com/office/drawing/2014/main" id="{90AC5870-B0BC-4CBF-81AE-12F01C12B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1745" y="2411413"/>
            <a:ext cx="13763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Key Points</a:t>
            </a:r>
            <a:endParaRPr lang="en-GB" altLang="en-US" sz="1800" dirty="0">
              <a:latin typeface="Arial" panose="020B0604020202020204" pitchFamily="34" charset="0"/>
            </a:endParaRPr>
          </a:p>
        </p:txBody>
      </p:sp>
      <p:sp>
        <p:nvSpPr>
          <p:cNvPr id="11271" name="Rectangle 6">
            <a:extLst>
              <a:ext uri="{FF2B5EF4-FFF2-40B4-BE49-F238E27FC236}">
                <a16:creationId xmlns:a16="http://schemas.microsoft.com/office/drawing/2014/main" id="{C06FF067-9F0B-432F-A06D-FC88D3BB9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71745" y="1399381"/>
            <a:ext cx="2224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rgbClr val="1F538D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Nature of Revision</a:t>
            </a:r>
            <a:endParaRPr lang="en-GB" altLang="en-US" sz="1800" dirty="0">
              <a:latin typeface="Arial" panose="020B0604020202020204" pitchFamily="34" charset="0"/>
            </a:endParaRP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F842C71-138B-4F32-80C1-F5FC3D8503AB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ADAECBA7-EC1F-4E89-A7EA-0D155CF7A4FE}"/>
              </a:ext>
            </a:extLst>
          </p:cNvPr>
          <p:cNvSpPr txBox="1">
            <a:spLocks/>
          </p:cNvSpPr>
          <p:nvPr/>
        </p:nvSpPr>
        <p:spPr>
          <a:xfrm>
            <a:off x="309564" y="188914"/>
            <a:ext cx="7129463" cy="7191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300" b="1" u="sng" kern="1200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400" dirty="0"/>
              <a:t>ENA TS </a:t>
            </a:r>
            <a:r>
              <a:rPr lang="en-GB" sz="2400" dirty="0"/>
              <a:t>41-18 Issue 3 2022</a:t>
            </a:r>
            <a:br>
              <a:rPr lang="en-US" sz="2400" dirty="0"/>
            </a:br>
            <a:r>
              <a:rPr lang="en-US" sz="2400" dirty="0"/>
              <a:t>Revision Summary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6">
            <a:extLst>
              <a:ext uri="{FF2B5EF4-FFF2-40B4-BE49-F238E27FC236}">
                <a16:creationId xmlns:a16="http://schemas.microsoft.com/office/drawing/2014/main" id="{6E0FE897-A69F-4DC6-9DE1-8776E9799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962" y="1268413"/>
            <a:ext cx="11312752" cy="1410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Who is affected and why?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latin typeface="+mn-lt"/>
              </a:rPr>
              <a:t>Primarily, staff, who are tasked with the procurement, approval, use, installation and asset management of Switchgear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endParaRPr lang="en-GB" altLang="en-US" sz="1900" dirty="0">
              <a:latin typeface="+mn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20A030-5C7C-4171-851F-6916CE9D5CA3}"/>
              </a:ext>
            </a:extLst>
          </p:cNvPr>
          <p:cNvSpPr/>
          <p:nvPr/>
        </p:nvSpPr>
        <p:spPr>
          <a:xfrm>
            <a:off x="2028031" y="3224804"/>
            <a:ext cx="8135937" cy="6461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lvl="2">
              <a:spcBef>
                <a:spcPts val="600"/>
              </a:spcBef>
              <a:defRPr/>
            </a:pPr>
            <a:r>
              <a:rPr lang="en-GB" altLang="en-US" b="1" dirty="0">
                <a:solidFill>
                  <a:srgbClr val="00598E"/>
                </a:solidFill>
                <a:cs typeface="Times New Roman" panose="02020603050405020304" pitchFamily="18" charset="0"/>
              </a:rPr>
              <a:t>Although only a medium revision, the referencing and conformance tables should be useful for staff of ENA Member Companies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DEDC040-8DF7-4935-922B-0D654373E32C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1294F06E-153D-4225-8228-693736B6D22F}"/>
              </a:ext>
            </a:extLst>
          </p:cNvPr>
          <p:cNvSpPr txBox="1">
            <a:spLocks/>
          </p:cNvSpPr>
          <p:nvPr/>
        </p:nvSpPr>
        <p:spPr>
          <a:xfrm>
            <a:off x="309564" y="188914"/>
            <a:ext cx="7129463" cy="7191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300" b="1" u="sng" kern="1200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400" dirty="0"/>
              <a:t>ENA TS </a:t>
            </a:r>
            <a:r>
              <a:rPr lang="en-GB" sz="2400" dirty="0"/>
              <a:t>41-18 Issue 3 2022</a:t>
            </a:r>
            <a:br>
              <a:rPr lang="en-US" sz="2400" dirty="0"/>
            </a:br>
            <a:r>
              <a:rPr lang="en-US" sz="2400" dirty="0"/>
              <a:t>Revision Summary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44FDAC7-8001-416F-9A8C-CE80A6C2B8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370736"/>
              </p:ext>
            </p:extLst>
          </p:nvPr>
        </p:nvGraphicFramePr>
        <p:xfrm>
          <a:off x="2568218" y="1817791"/>
          <a:ext cx="6517140" cy="3702050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729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6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34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055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Rating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Assessment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Safety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</a:rPr>
                        <a:t>Minor</a:t>
                      </a:r>
                      <a:endParaRPr lang="en-GB" sz="11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436" marR="6043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Operational logic modified to ensure safe operation of </a:t>
                      </a:r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</a:rPr>
                        <a:t>the equipment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Environment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</a:rPr>
                        <a:t>Nil</a:t>
                      </a:r>
                      <a:endParaRPr lang="en-GB" sz="1100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0436" marR="6043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519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Financial</a:t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dirty="0">
                          <a:effectLst/>
                        </a:rPr>
                        <a:t>(costs/benefits)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Nil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Asset Quality &amp; Performance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Minor</a:t>
                      </a:r>
                    </a:p>
                  </a:txBody>
                  <a:tcPr marL="60436" marR="60436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Ensuring mandated tests are carried out by manufacturers</a:t>
                      </a: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Statutory/</a:t>
                      </a:r>
                      <a:br>
                        <a:rPr lang="en-GB" sz="1200" dirty="0">
                          <a:effectLst/>
                        </a:rPr>
                      </a:br>
                      <a:r>
                        <a:rPr lang="en-GB" sz="1200" dirty="0">
                          <a:effectLst/>
                        </a:rPr>
                        <a:t>Regulatory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Nil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Statutory requirements unchanged</a:t>
                      </a: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625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Reputation</a:t>
                      </a:r>
                      <a:endParaRPr lang="en-GB" sz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effectLst/>
                        </a:rPr>
                        <a:t>Nil</a:t>
                      </a:r>
                      <a:endParaRPr lang="en-GB" sz="11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</a:endParaRPr>
                    </a:p>
                  </a:txBody>
                  <a:tcPr marL="60436" marR="6043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60436" marR="60436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5397" name="Rectangle 8">
            <a:extLst>
              <a:ext uri="{FF2B5EF4-FFF2-40B4-BE49-F238E27FC236}">
                <a16:creationId xmlns:a16="http://schemas.microsoft.com/office/drawing/2014/main" id="{E80D4F9A-5429-41EB-BB05-AA354F6A3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2475" y="1239838"/>
            <a:ext cx="3168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  <a:latin typeface="Arial" panose="020B0604020202020204" pitchFamily="34" charset="0"/>
              </a:rPr>
              <a:t>Impact Assessment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235E6BF-3CD8-4746-8240-CB6A85A9EBC6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FB6B8D43-9661-4A11-B33F-9859285C508D}"/>
              </a:ext>
            </a:extLst>
          </p:cNvPr>
          <p:cNvSpPr txBox="1">
            <a:spLocks/>
          </p:cNvSpPr>
          <p:nvPr/>
        </p:nvSpPr>
        <p:spPr>
          <a:xfrm>
            <a:off x="309564" y="188914"/>
            <a:ext cx="7129463" cy="7191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300" b="1" u="sng" kern="1200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400" dirty="0"/>
              <a:t>ENA TS </a:t>
            </a:r>
            <a:r>
              <a:rPr lang="en-GB" sz="2400" dirty="0"/>
              <a:t>41-18 Issue 3 2022</a:t>
            </a:r>
            <a:br>
              <a:rPr lang="en-US" sz="2400" dirty="0"/>
            </a:br>
            <a:r>
              <a:rPr lang="en-US" sz="2400" dirty="0"/>
              <a:t>Revision Summary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6">
            <a:extLst>
              <a:ext uri="{FF2B5EF4-FFF2-40B4-BE49-F238E27FC236}">
                <a16:creationId xmlns:a16="http://schemas.microsoft.com/office/drawing/2014/main" id="{3A81895E-C190-402E-B89C-DD518F1C1E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231" y="1393697"/>
            <a:ext cx="10038896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 dirty="0">
                <a:solidFill>
                  <a:srgbClr val="1F538D"/>
                </a:solidFill>
              </a:rPr>
              <a:t>Summary and Actions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latin typeface="+mn-lt"/>
              </a:rPr>
              <a:t>ENA TS </a:t>
            </a:r>
            <a:r>
              <a:rPr lang="en-GB" sz="2000" dirty="0"/>
              <a:t>41-18 Issue 3 2022 </a:t>
            </a:r>
            <a:r>
              <a:rPr lang="en-GB" altLang="en-US" sz="1900" dirty="0">
                <a:latin typeface="+mn-lt"/>
              </a:rPr>
              <a:t>is a medium revision of Issue 2</a:t>
            </a:r>
          </a:p>
          <a:p>
            <a:pPr marL="266700" lvl="2" indent="-258763">
              <a:lnSpc>
                <a:spcPts val="2200"/>
              </a:lnSpc>
              <a:spcBef>
                <a:spcPts val="400"/>
              </a:spcBef>
              <a:buClr>
                <a:schemeClr val="accent4"/>
              </a:buClr>
            </a:pPr>
            <a:r>
              <a:rPr lang="en-GB" altLang="en-US" sz="1900" dirty="0">
                <a:latin typeface="+mn-lt"/>
              </a:rPr>
              <a:t>ENA Member Companies to review their relevant documentation and operating procedures for the procurement, approval, use, storage, transport, and installation and asset management of switchgear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4B462C5-A605-426F-9F2C-1C198511F91A}"/>
              </a:ext>
            </a:extLst>
          </p:cNvPr>
          <p:cNvSpPr/>
          <p:nvPr/>
        </p:nvSpPr>
        <p:spPr>
          <a:xfrm>
            <a:off x="2927648" y="4287030"/>
            <a:ext cx="633670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0" lvl="2">
              <a:spcBef>
                <a:spcPts val="600"/>
              </a:spcBef>
              <a:defRPr/>
            </a:pPr>
            <a:r>
              <a:rPr lang="en-GB" altLang="en-US" b="1" dirty="0">
                <a:solidFill>
                  <a:srgbClr val="1F538D"/>
                </a:solidFill>
                <a:cs typeface="Times New Roman" panose="02020603050405020304" pitchFamily="18" charset="0"/>
              </a:rPr>
              <a:t>The document is available from the ENA Engineering Catalogue at </a:t>
            </a:r>
            <a:r>
              <a:rPr lang="en-GB" altLang="en-US" dirty="0">
                <a:solidFill>
                  <a:srgbClr val="1F538D"/>
                </a:solidFill>
                <a:cs typeface="Times New Roman" panose="02020603050405020304" pitchFamily="18" charset="0"/>
                <a:hlinkClick r:id="rId3"/>
              </a:rPr>
              <a:t>www.energynetworks.org</a:t>
            </a:r>
            <a:r>
              <a:rPr lang="en-GB" altLang="en-US" dirty="0">
                <a:solidFill>
                  <a:srgbClr val="1F538D"/>
                </a:solidFill>
                <a:cs typeface="Times New Roman" panose="02020603050405020304" pitchFamily="18" charset="0"/>
              </a:rPr>
              <a:t>.</a:t>
            </a:r>
            <a:endParaRPr lang="en-GB" altLang="en-US" strike="sngStrike" dirty="0">
              <a:solidFill>
                <a:srgbClr val="1F538D"/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E073FB1-5B2F-4EB5-A544-A76696150D3C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85263BD0-28B8-44CB-ACE4-B46031678E99}"/>
              </a:ext>
            </a:extLst>
          </p:cNvPr>
          <p:cNvSpPr txBox="1">
            <a:spLocks/>
          </p:cNvSpPr>
          <p:nvPr/>
        </p:nvSpPr>
        <p:spPr>
          <a:xfrm>
            <a:off x="309564" y="188914"/>
            <a:ext cx="7129463" cy="7191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300" b="1" u="sng" kern="1200" baseline="0">
                <a:solidFill>
                  <a:schemeClr val="accent1"/>
                </a:solidFill>
                <a:uFill>
                  <a:solidFill>
                    <a:schemeClr val="accent2"/>
                  </a:solidFill>
                </a:u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400" dirty="0"/>
              <a:t>ENA TS </a:t>
            </a:r>
            <a:r>
              <a:rPr lang="en-GB" sz="2400" dirty="0"/>
              <a:t>41-18 Issue 3 2022</a:t>
            </a:r>
            <a:br>
              <a:rPr lang="en-US" sz="2400" dirty="0"/>
            </a:br>
            <a:r>
              <a:rPr lang="en-US" sz="2400" dirty="0"/>
              <a:t>Revision Summary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1E5B636-C4F7-E446-BF51-8D378F13666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© ENA 2020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BB60B51-3B7E-483C-B3AC-58ECE060DF9C}"/>
              </a:ext>
            </a:extLst>
          </p:cNvPr>
          <p:cNvSpPr txBox="1">
            <a:spLocks/>
          </p:cNvSpPr>
          <p:nvPr/>
        </p:nvSpPr>
        <p:spPr>
          <a:xfrm>
            <a:off x="10677600" y="6320870"/>
            <a:ext cx="1125954" cy="360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8FF217E-B86F-EA42-9607-BE163228A213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6590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NA">
      <a:dk1>
        <a:srgbClr val="484D51"/>
      </a:dk1>
      <a:lt1>
        <a:srgbClr val="FFFFFF"/>
      </a:lt1>
      <a:dk2>
        <a:srgbClr val="00598E"/>
      </a:dk2>
      <a:lt2>
        <a:srgbClr val="F3F3F3"/>
      </a:lt2>
      <a:accent1>
        <a:srgbClr val="00598E"/>
      </a:accent1>
      <a:accent2>
        <a:srgbClr val="4378A8"/>
      </a:accent2>
      <a:accent3>
        <a:srgbClr val="FF7132"/>
      </a:accent3>
      <a:accent4>
        <a:srgbClr val="009FE3"/>
      </a:accent4>
      <a:accent5>
        <a:srgbClr val="FFE600"/>
      </a:accent5>
      <a:accent6>
        <a:srgbClr val="BECC00"/>
      </a:accent6>
      <a:hlink>
        <a:srgbClr val="484D51"/>
      </a:hlink>
      <a:folHlink>
        <a:srgbClr val="A6ACA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0339 ENA Powerpoint template" id="{2B0C6DA9-4E6C-9247-A7F0-4DA09D514E1A}" vid="{06CCB5F2-4A71-FF45-A5DE-129202675C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39CB0D2B30E148A7988E9920D3A83D" ma:contentTypeVersion="0" ma:contentTypeDescription="Create a new document." ma:contentTypeScope="" ma:versionID="c2ef872fcd29c345b71ce4124963e62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413257cd9829394d17656a545d5fa4e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0547903-9C0E-41D2-835C-88E82A0502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61D2EFC-FBD4-40BC-B092-96164D082C97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AD3A548-A1E0-44F6-86C2-A5326A328A0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ENA_EREC _G9_Issue 8_(2021)_Revision Summary_v0.1</Template>
  <TotalTime>1050</TotalTime>
  <Words>380</Words>
  <Application>Microsoft Office PowerPoint</Application>
  <PresentationFormat>Widescreen</PresentationFormat>
  <Paragraphs>69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Symbol</vt:lpstr>
      <vt:lpstr>System Font Regular</vt:lpstr>
      <vt:lpstr>Times New Roman</vt:lpstr>
      <vt:lpstr>Office Theme</vt:lpstr>
      <vt:lpstr>Energy Networks Association</vt:lpstr>
      <vt:lpstr>ENA TS 41-18 Issue 3 2023 Revision Summary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Networks Association</dc:title>
  <dc:creator>Asad Ali</dc:creator>
  <cp:lastModifiedBy>Rhys Thomas</cp:lastModifiedBy>
  <cp:revision>16</cp:revision>
  <dcterms:created xsi:type="dcterms:W3CDTF">2021-02-25T16:00:29Z</dcterms:created>
  <dcterms:modified xsi:type="dcterms:W3CDTF">2023-07-18T08:38:01Z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0x010100C639CB0D2B30E148A7988E9920D3A83D</vt:lpwstr>
  </property>
</Properties>
</file>